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80" r:id="rId5"/>
    <p:sldId id="282" r:id="rId6"/>
    <p:sldId id="269" r:id="rId7"/>
    <p:sldId id="283" r:id="rId8"/>
    <p:sldId id="284" r:id="rId9"/>
    <p:sldId id="285" r:id="rId10"/>
    <p:sldId id="287" r:id="rId11"/>
    <p:sldId id="290" r:id="rId12"/>
    <p:sldId id="265"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Laurita" initials="AL" lastIdx="1" clrIdx="0">
    <p:extLst>
      <p:ext uri="{19B8F6BF-5375-455C-9EA6-DF929625EA0E}">
        <p15:presenceInfo xmlns:p15="http://schemas.microsoft.com/office/powerpoint/2012/main" userId="S::ALaurita@azhidta.org::a14fdfd8-c19f-4acb-ace3-c9e675d56c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Laurita" userId="a14fdfd8-c19f-4acb-ace3-c9e675d56c8c" providerId="ADAL" clId="{040FE22E-612C-441C-8A85-9095B6AA8FB5}"/>
    <pc:docChg chg="delSld modSld">
      <pc:chgData name="Al Laurita" userId="a14fdfd8-c19f-4acb-ace3-c9e675d56c8c" providerId="ADAL" clId="{040FE22E-612C-441C-8A85-9095B6AA8FB5}" dt="2022-04-27T20:45:06.707" v="321" actId="2696"/>
      <pc:docMkLst>
        <pc:docMk/>
      </pc:docMkLst>
      <pc:sldChg chg="modSp mod">
        <pc:chgData name="Al Laurita" userId="a14fdfd8-c19f-4acb-ace3-c9e675d56c8c" providerId="ADAL" clId="{040FE22E-612C-441C-8A85-9095B6AA8FB5}" dt="2022-04-27T20:42:23.401" v="57" actId="20577"/>
        <pc:sldMkLst>
          <pc:docMk/>
          <pc:sldMk cId="2961839870" sldId="256"/>
        </pc:sldMkLst>
        <pc:spChg chg="mod">
          <ac:chgData name="Al Laurita" userId="a14fdfd8-c19f-4acb-ace3-c9e675d56c8c" providerId="ADAL" clId="{040FE22E-612C-441C-8A85-9095B6AA8FB5}" dt="2022-04-27T20:42:23.401" v="57" actId="20577"/>
          <ac:spMkLst>
            <pc:docMk/>
            <pc:sldMk cId="2961839870" sldId="256"/>
            <ac:spMk id="26" creationId="{26208D2F-88F0-4FAF-8E0B-406B2FAFFD6F}"/>
          </ac:spMkLst>
        </pc:spChg>
      </pc:sldChg>
      <pc:sldChg chg="modSp mod">
        <pc:chgData name="Al Laurita" userId="a14fdfd8-c19f-4acb-ace3-c9e675d56c8c" providerId="ADAL" clId="{040FE22E-612C-441C-8A85-9095B6AA8FB5}" dt="2022-04-27T20:42:43.013" v="86" actId="20577"/>
        <pc:sldMkLst>
          <pc:docMk/>
          <pc:sldMk cId="396998199" sldId="257"/>
        </pc:sldMkLst>
        <pc:spChg chg="mod">
          <ac:chgData name="Al Laurita" userId="a14fdfd8-c19f-4acb-ace3-c9e675d56c8c" providerId="ADAL" clId="{040FE22E-612C-441C-8A85-9095B6AA8FB5}" dt="2022-04-27T20:42:43.013" v="86" actId="20577"/>
          <ac:spMkLst>
            <pc:docMk/>
            <pc:sldMk cId="396998199" sldId="257"/>
            <ac:spMk id="26" creationId="{CCA15A89-43A4-4E73-A8C5-78A2E86E94E2}"/>
          </ac:spMkLst>
        </pc:spChg>
      </pc:sldChg>
      <pc:sldChg chg="modSp mod">
        <pc:chgData name="Al Laurita" userId="a14fdfd8-c19f-4acb-ace3-c9e675d56c8c" providerId="ADAL" clId="{040FE22E-612C-441C-8A85-9095B6AA8FB5}" dt="2022-04-27T20:41:53.457" v="28" actId="20577"/>
        <pc:sldMkLst>
          <pc:docMk/>
          <pc:sldMk cId="157726667" sldId="263"/>
        </pc:sldMkLst>
        <pc:spChg chg="mod">
          <ac:chgData name="Al Laurita" userId="a14fdfd8-c19f-4acb-ace3-c9e675d56c8c" providerId="ADAL" clId="{040FE22E-612C-441C-8A85-9095B6AA8FB5}" dt="2022-04-27T20:41:53.457" v="28" actId="20577"/>
          <ac:spMkLst>
            <pc:docMk/>
            <pc:sldMk cId="157726667" sldId="263"/>
            <ac:spMk id="8" creationId="{26A7D5C9-D8E9-41C9-9E8D-841A28B35A43}"/>
          </ac:spMkLst>
        </pc:spChg>
      </pc:sldChg>
      <pc:sldChg chg="modSp mod">
        <pc:chgData name="Al Laurita" userId="a14fdfd8-c19f-4acb-ace3-c9e675d56c8c" providerId="ADAL" clId="{040FE22E-612C-441C-8A85-9095B6AA8FB5}" dt="2022-04-27T20:43:34.088" v="174" actId="20577"/>
        <pc:sldMkLst>
          <pc:docMk/>
          <pc:sldMk cId="2874735509" sldId="269"/>
        </pc:sldMkLst>
        <pc:spChg chg="mod">
          <ac:chgData name="Al Laurita" userId="a14fdfd8-c19f-4acb-ace3-c9e675d56c8c" providerId="ADAL" clId="{040FE22E-612C-441C-8A85-9095B6AA8FB5}" dt="2022-04-27T20:43:34.088" v="174" actId="20577"/>
          <ac:spMkLst>
            <pc:docMk/>
            <pc:sldMk cId="2874735509" sldId="269"/>
            <ac:spMk id="6" creationId="{D13E50BE-DBC8-4A42-A3BF-FF71F5AC95E5}"/>
          </ac:spMkLst>
        </pc:spChg>
      </pc:sldChg>
      <pc:sldChg chg="del">
        <pc:chgData name="Al Laurita" userId="a14fdfd8-c19f-4acb-ace3-c9e675d56c8c" providerId="ADAL" clId="{040FE22E-612C-441C-8A85-9095B6AA8FB5}" dt="2022-04-27T20:43:20.042" v="145" actId="2696"/>
        <pc:sldMkLst>
          <pc:docMk/>
          <pc:sldMk cId="3895493953" sldId="279"/>
        </pc:sldMkLst>
      </pc:sldChg>
      <pc:sldChg chg="modSp mod">
        <pc:chgData name="Al Laurita" userId="a14fdfd8-c19f-4acb-ace3-c9e675d56c8c" providerId="ADAL" clId="{040FE22E-612C-441C-8A85-9095B6AA8FB5}" dt="2022-04-27T20:42:58.490" v="115" actId="20577"/>
        <pc:sldMkLst>
          <pc:docMk/>
          <pc:sldMk cId="404942437" sldId="280"/>
        </pc:sldMkLst>
        <pc:spChg chg="mod">
          <ac:chgData name="Al Laurita" userId="a14fdfd8-c19f-4acb-ace3-c9e675d56c8c" providerId="ADAL" clId="{040FE22E-612C-441C-8A85-9095B6AA8FB5}" dt="2022-04-27T20:42:58.490" v="115" actId="20577"/>
          <ac:spMkLst>
            <pc:docMk/>
            <pc:sldMk cId="404942437" sldId="280"/>
            <ac:spMk id="26" creationId="{CCA15A89-43A4-4E73-A8C5-78A2E86E94E2}"/>
          </ac:spMkLst>
        </pc:spChg>
      </pc:sldChg>
      <pc:sldChg chg="modSp mod">
        <pc:chgData name="Al Laurita" userId="a14fdfd8-c19f-4acb-ace3-c9e675d56c8c" providerId="ADAL" clId="{040FE22E-612C-441C-8A85-9095B6AA8FB5}" dt="2022-04-27T20:43:14.515" v="144" actId="20577"/>
        <pc:sldMkLst>
          <pc:docMk/>
          <pc:sldMk cId="1808206324" sldId="282"/>
        </pc:sldMkLst>
        <pc:spChg chg="mod">
          <ac:chgData name="Al Laurita" userId="a14fdfd8-c19f-4acb-ace3-c9e675d56c8c" providerId="ADAL" clId="{040FE22E-612C-441C-8A85-9095B6AA8FB5}" dt="2022-04-27T20:43:14.515" v="144" actId="20577"/>
          <ac:spMkLst>
            <pc:docMk/>
            <pc:sldMk cId="1808206324" sldId="282"/>
            <ac:spMk id="26" creationId="{CCA15A89-43A4-4E73-A8C5-78A2E86E94E2}"/>
          </ac:spMkLst>
        </pc:spChg>
      </pc:sldChg>
      <pc:sldChg chg="modSp mod">
        <pc:chgData name="Al Laurita" userId="a14fdfd8-c19f-4acb-ace3-c9e675d56c8c" providerId="ADAL" clId="{040FE22E-612C-441C-8A85-9095B6AA8FB5}" dt="2022-04-27T20:43:49.371" v="203" actId="20577"/>
        <pc:sldMkLst>
          <pc:docMk/>
          <pc:sldMk cId="3738106129" sldId="283"/>
        </pc:sldMkLst>
        <pc:spChg chg="mod">
          <ac:chgData name="Al Laurita" userId="a14fdfd8-c19f-4acb-ace3-c9e675d56c8c" providerId="ADAL" clId="{040FE22E-612C-441C-8A85-9095B6AA8FB5}" dt="2022-04-27T20:43:49.371" v="203" actId="20577"/>
          <ac:spMkLst>
            <pc:docMk/>
            <pc:sldMk cId="3738106129" sldId="283"/>
            <ac:spMk id="26" creationId="{CCA15A89-43A4-4E73-A8C5-78A2E86E94E2}"/>
          </ac:spMkLst>
        </pc:spChg>
      </pc:sldChg>
      <pc:sldChg chg="modSp mod">
        <pc:chgData name="Al Laurita" userId="a14fdfd8-c19f-4acb-ace3-c9e675d56c8c" providerId="ADAL" clId="{040FE22E-612C-441C-8A85-9095B6AA8FB5}" dt="2022-04-27T20:44:13.991" v="232" actId="20577"/>
        <pc:sldMkLst>
          <pc:docMk/>
          <pc:sldMk cId="3878660750" sldId="284"/>
        </pc:sldMkLst>
        <pc:spChg chg="mod">
          <ac:chgData name="Al Laurita" userId="a14fdfd8-c19f-4acb-ace3-c9e675d56c8c" providerId="ADAL" clId="{040FE22E-612C-441C-8A85-9095B6AA8FB5}" dt="2022-04-27T20:44:13.991" v="232" actId="20577"/>
          <ac:spMkLst>
            <pc:docMk/>
            <pc:sldMk cId="3878660750" sldId="284"/>
            <ac:spMk id="26" creationId="{CCA15A89-43A4-4E73-A8C5-78A2E86E94E2}"/>
          </ac:spMkLst>
        </pc:spChg>
      </pc:sldChg>
      <pc:sldChg chg="modSp mod">
        <pc:chgData name="Al Laurita" userId="a14fdfd8-c19f-4acb-ace3-c9e675d56c8c" providerId="ADAL" clId="{040FE22E-612C-441C-8A85-9095B6AA8FB5}" dt="2022-04-27T20:44:26.836" v="261" actId="20577"/>
        <pc:sldMkLst>
          <pc:docMk/>
          <pc:sldMk cId="1677395283" sldId="285"/>
        </pc:sldMkLst>
        <pc:spChg chg="mod">
          <ac:chgData name="Al Laurita" userId="a14fdfd8-c19f-4acb-ace3-c9e675d56c8c" providerId="ADAL" clId="{040FE22E-612C-441C-8A85-9095B6AA8FB5}" dt="2022-04-27T20:44:26.836" v="261" actId="20577"/>
          <ac:spMkLst>
            <pc:docMk/>
            <pc:sldMk cId="1677395283" sldId="285"/>
            <ac:spMk id="26" creationId="{CCA15A89-43A4-4E73-A8C5-78A2E86E94E2}"/>
          </ac:spMkLst>
        </pc:spChg>
      </pc:sldChg>
      <pc:sldChg chg="modSp mod">
        <pc:chgData name="Al Laurita" userId="a14fdfd8-c19f-4acb-ace3-c9e675d56c8c" providerId="ADAL" clId="{040FE22E-612C-441C-8A85-9095B6AA8FB5}" dt="2022-04-27T20:44:42.620" v="290" actId="20577"/>
        <pc:sldMkLst>
          <pc:docMk/>
          <pc:sldMk cId="1798133718" sldId="287"/>
        </pc:sldMkLst>
        <pc:spChg chg="mod">
          <ac:chgData name="Al Laurita" userId="a14fdfd8-c19f-4acb-ace3-c9e675d56c8c" providerId="ADAL" clId="{040FE22E-612C-441C-8A85-9095B6AA8FB5}" dt="2022-04-27T20:44:42.620" v="290" actId="20577"/>
          <ac:spMkLst>
            <pc:docMk/>
            <pc:sldMk cId="1798133718" sldId="287"/>
            <ac:spMk id="26" creationId="{CCA15A89-43A4-4E73-A8C5-78A2E86E94E2}"/>
          </ac:spMkLst>
        </pc:spChg>
      </pc:sldChg>
      <pc:sldChg chg="del">
        <pc:chgData name="Al Laurita" userId="a14fdfd8-c19f-4acb-ace3-c9e675d56c8c" providerId="ADAL" clId="{040FE22E-612C-441C-8A85-9095B6AA8FB5}" dt="2022-04-27T20:45:06.707" v="321" actId="2696"/>
        <pc:sldMkLst>
          <pc:docMk/>
          <pc:sldMk cId="26390060" sldId="288"/>
        </pc:sldMkLst>
      </pc:sldChg>
      <pc:sldChg chg="del">
        <pc:chgData name="Al Laurita" userId="a14fdfd8-c19f-4acb-ace3-c9e675d56c8c" providerId="ADAL" clId="{040FE22E-612C-441C-8A85-9095B6AA8FB5}" dt="2022-04-27T20:45:02.902" v="320" actId="2696"/>
        <pc:sldMkLst>
          <pc:docMk/>
          <pc:sldMk cId="3133931985" sldId="289"/>
        </pc:sldMkLst>
      </pc:sldChg>
      <pc:sldChg chg="modSp mod">
        <pc:chgData name="Al Laurita" userId="a14fdfd8-c19f-4acb-ace3-c9e675d56c8c" providerId="ADAL" clId="{040FE22E-612C-441C-8A85-9095B6AA8FB5}" dt="2022-04-27T20:44:56.580" v="319" actId="20577"/>
        <pc:sldMkLst>
          <pc:docMk/>
          <pc:sldMk cId="3554847298" sldId="290"/>
        </pc:sldMkLst>
        <pc:spChg chg="mod">
          <ac:chgData name="Al Laurita" userId="a14fdfd8-c19f-4acb-ace3-c9e675d56c8c" providerId="ADAL" clId="{040FE22E-612C-441C-8A85-9095B6AA8FB5}" dt="2022-04-27T20:44:56.580" v="319" actId="20577"/>
          <ac:spMkLst>
            <pc:docMk/>
            <pc:sldMk cId="3554847298" sldId="290"/>
            <ac:spMk id="26" creationId="{CCA15A89-43A4-4E73-A8C5-78A2E86E94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06C50E-A0C1-4674-85A7-CD2F5D76C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0236699-279D-4F54-A01B-778BA5EDD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5F3CB99-33D4-4B09-9C22-91B7239F43F1}"/>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0E5A98C3-BC80-449C-8651-8153AE70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C6030B1-4CFF-4925-A50F-63020EAD24BB}"/>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67996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D8B934-47A8-47E3-9D96-CC720D68B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BA37BE4-7493-48AD-9EAE-F7B1996D30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4F5225-BFEF-4E48-8E39-0C78FD437DCD}"/>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F3D1961E-2C9B-4A26-AA87-B66D18DC0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7328B5-91C7-4306-9DDE-7DC1270C61B0}"/>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29574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23F247-D2AB-497A-8003-FBAE598C88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4AB7E0F-5782-4B75-846D-4A335A6EC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4564B3-F6FD-44DD-A943-6EE719543206}"/>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CD95F05A-3A84-4C46-8858-C50D451E0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34E26CD-74D6-4622-B44B-775DAB55CDDE}"/>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26827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18E3E7-0586-42B5-B21C-511020B53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653744-FBA2-4A25-A455-BF1B3C24C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5DA45D-7C1E-49DD-BFA0-A6D11CABC951}"/>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1E9E92CF-06CD-4F1F-B034-C1B794C3C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05FF8C4-B46E-4880-A96F-3944376D8B1C}"/>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46824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CAC511-E711-4186-907F-F11E0A12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1ABD473-1BCB-459F-B3C9-9299EE92C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BFBE474-9F37-4205-92DA-F9CD1CF071B4}"/>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3833C469-83DB-4BB1-A8F4-8467B290C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82B662-950D-4714-BC54-FC041D4DDFCC}"/>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23733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AD1A6-EDF0-473B-9FEA-CC96A49C4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165B037-0A07-4D3C-A1FB-1D6FF1267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AC77103-9E4A-4790-9CF2-CEE2C98C4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08292FF-954F-4641-AA6C-D2D649200FF2}"/>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6" name="Footer Placeholder 5">
            <a:extLst>
              <a:ext uri="{FF2B5EF4-FFF2-40B4-BE49-F238E27FC236}">
                <a16:creationId xmlns="" xmlns:a16="http://schemas.microsoft.com/office/drawing/2014/main" id="{0955E392-22EF-4170-B320-894E6CD1A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8AD7758-8144-43E6-B287-038344704CDD}"/>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392221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A6DE6-047D-46EE-988B-C730F8BBAB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F9DD3A9-EA17-4409-A581-1CE396E80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6195356-6993-4279-8C2E-EB980EE6B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78D702E-F194-47EC-9577-737F549A0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0EB488-EB26-4B3A-A969-C92DB4BAEF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FE86237-7BA5-4FB5-86AF-2D80EBE42B3A}"/>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8" name="Footer Placeholder 7">
            <a:extLst>
              <a:ext uri="{FF2B5EF4-FFF2-40B4-BE49-F238E27FC236}">
                <a16:creationId xmlns="" xmlns:a16="http://schemas.microsoft.com/office/drawing/2014/main" id="{3A321AF4-4852-4FFC-805E-4B59BC4C9E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6F9079F-E579-4204-B5E9-82FE46E8D98D}"/>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183415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26DAC-EEB0-4AD0-8D21-F3EE3D097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E6DF2C5-E53F-47B0-B676-F7D9D8A1D38F}"/>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4" name="Footer Placeholder 3">
            <a:extLst>
              <a:ext uri="{FF2B5EF4-FFF2-40B4-BE49-F238E27FC236}">
                <a16:creationId xmlns="" xmlns:a16="http://schemas.microsoft.com/office/drawing/2014/main" id="{BFEB9366-2CFF-4F5D-9A3F-FB33359A93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B430830-C6B9-4909-9F6B-9918D9BF0E60}"/>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6168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C686F8-1D50-4ED7-AD70-C6E52D964945}"/>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3" name="Footer Placeholder 2">
            <a:extLst>
              <a:ext uri="{FF2B5EF4-FFF2-40B4-BE49-F238E27FC236}">
                <a16:creationId xmlns="" xmlns:a16="http://schemas.microsoft.com/office/drawing/2014/main" id="{D4D85A9E-6EDB-4A84-8A0F-F107CDFA36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0E8BAE6-55D7-4BAE-BB17-9B1E831AB786}"/>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366512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D4A0E3-2261-4964-85F1-FBE4AC11D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12C7668-50C7-482F-B177-7F5D777C5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A7433F2-3D1D-4D7E-9F2E-7ED2916BA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4FB18C-BC57-4F7D-BA3C-E242F1074956}"/>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6" name="Footer Placeholder 5">
            <a:extLst>
              <a:ext uri="{FF2B5EF4-FFF2-40B4-BE49-F238E27FC236}">
                <a16:creationId xmlns="" xmlns:a16="http://schemas.microsoft.com/office/drawing/2014/main" id="{62ED6C91-0647-41A9-A3BC-1868FFEDA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FB02C1-6551-4813-AF62-7AC821885A09}"/>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103070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036E7-0710-49DC-B1D5-84BC8D671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463F147-CBBC-4779-88FC-271450011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67EE80B-1C13-4D65-B9EA-A54C3450E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1AB4F8-EE86-45ED-8795-BA3B98EFBD60}"/>
              </a:ext>
            </a:extLst>
          </p:cNvPr>
          <p:cNvSpPr>
            <a:spLocks noGrp="1"/>
          </p:cNvSpPr>
          <p:nvPr>
            <p:ph type="dt" sz="half" idx="10"/>
          </p:nvPr>
        </p:nvSpPr>
        <p:spPr/>
        <p:txBody>
          <a:bodyPr/>
          <a:lstStyle/>
          <a:p>
            <a:fld id="{852B6472-8448-4B23-8D69-A94B123AB77A}" type="datetimeFigureOut">
              <a:rPr lang="en-US" smtClean="0"/>
              <a:t>5/4/2022</a:t>
            </a:fld>
            <a:endParaRPr lang="en-US"/>
          </a:p>
        </p:txBody>
      </p:sp>
      <p:sp>
        <p:nvSpPr>
          <p:cNvPr id="6" name="Footer Placeholder 5">
            <a:extLst>
              <a:ext uri="{FF2B5EF4-FFF2-40B4-BE49-F238E27FC236}">
                <a16:creationId xmlns="" xmlns:a16="http://schemas.microsoft.com/office/drawing/2014/main" id="{A5C39E17-2C9D-4A6B-A879-83101FBFC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BF4A880-7DFA-447D-B6B3-9A9B2A2A6AD1}"/>
              </a:ext>
            </a:extLst>
          </p:cNvPr>
          <p:cNvSpPr>
            <a:spLocks noGrp="1"/>
          </p:cNvSpPr>
          <p:nvPr>
            <p:ph type="sldNum" sz="quarter" idx="12"/>
          </p:nvPr>
        </p:nvSpPr>
        <p:spPr/>
        <p:txBody>
          <a:bodyPr/>
          <a:lstStyle/>
          <a:p>
            <a:fld id="{8CC85399-665B-4402-B8B1-BD0CB58AD54C}" type="slidenum">
              <a:rPr lang="en-US" smtClean="0"/>
              <a:t>‹#›</a:t>
            </a:fld>
            <a:endParaRPr lang="en-US"/>
          </a:p>
        </p:txBody>
      </p:sp>
    </p:spTree>
    <p:extLst>
      <p:ext uri="{BB962C8B-B14F-4D97-AF65-F5344CB8AC3E}">
        <p14:creationId xmlns:p14="http://schemas.microsoft.com/office/powerpoint/2010/main" val="156465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060343-43B4-4BB4-8C18-65716EB08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13DBFDD-A267-4E66-9754-4A05B2852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1300788-7F27-469A-9FE1-1CB3895DC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B6472-8448-4B23-8D69-A94B123AB77A}" type="datetimeFigureOut">
              <a:rPr lang="en-US" smtClean="0"/>
              <a:t>5/4/2022</a:t>
            </a:fld>
            <a:endParaRPr lang="en-US"/>
          </a:p>
        </p:txBody>
      </p:sp>
      <p:sp>
        <p:nvSpPr>
          <p:cNvPr id="5" name="Footer Placeholder 4">
            <a:extLst>
              <a:ext uri="{FF2B5EF4-FFF2-40B4-BE49-F238E27FC236}">
                <a16:creationId xmlns="" xmlns:a16="http://schemas.microsoft.com/office/drawing/2014/main" id="{120DFA3F-4D63-466A-9BFD-751F5DB7C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09DD787-F44A-46D1-AD37-B9FC59563D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85399-665B-4402-B8B1-BD0CB58AD54C}" type="slidenum">
              <a:rPr lang="en-US" smtClean="0"/>
              <a:t>‹#›</a:t>
            </a:fld>
            <a:endParaRPr lang="en-US"/>
          </a:p>
        </p:txBody>
      </p:sp>
    </p:spTree>
    <p:extLst>
      <p:ext uri="{BB962C8B-B14F-4D97-AF65-F5344CB8AC3E}">
        <p14:creationId xmlns:p14="http://schemas.microsoft.com/office/powerpoint/2010/main" val="379548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paoquery@cdc.gov"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nn.com/2022/02/18/health/fentanyl-fatal-overdoses-middle-schoolers/index.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5D2CB9-C312-470F-80BE-90A206032D6A}"/>
              </a:ext>
            </a:extLst>
          </p:cNvPr>
          <p:cNvPicPr>
            <a:picLocks noChangeAspect="1"/>
          </p:cNvPicPr>
          <p:nvPr/>
        </p:nvPicPr>
        <p:blipFill>
          <a:blip r:embed="rId2"/>
          <a:stretch>
            <a:fillRect/>
          </a:stretch>
        </p:blipFill>
        <p:spPr>
          <a:xfrm>
            <a:off x="1759843" y="-68786"/>
            <a:ext cx="9211197" cy="6781274"/>
          </a:xfrm>
          <a:prstGeom prst="rect">
            <a:avLst/>
          </a:prstGeom>
        </p:spPr>
      </p:pic>
      <p:sp>
        <p:nvSpPr>
          <p:cNvPr id="8" name="TextBox 7">
            <a:extLst>
              <a:ext uri="{FF2B5EF4-FFF2-40B4-BE49-F238E27FC236}">
                <a16:creationId xmlns="" xmlns:a16="http://schemas.microsoft.com/office/drawing/2014/main" id="{26A7D5C9-D8E9-41C9-9E8D-841A28B35A43}"/>
              </a:ext>
            </a:extLst>
          </p:cNvPr>
          <p:cNvSpPr txBox="1"/>
          <p:nvPr/>
        </p:nvSpPr>
        <p:spPr>
          <a:xfrm>
            <a:off x="1514991" y="1240971"/>
            <a:ext cx="9700900" cy="43706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chemeClr val="tx2"/>
                </a:solidFill>
                <a:ea typeface="+mj-ea"/>
                <a:cs typeface="+mj-cs"/>
              </a:rPr>
              <a:t>ASAP Council</a:t>
            </a:r>
          </a:p>
          <a:p>
            <a:pPr algn="ctr">
              <a:lnSpc>
                <a:spcPct val="90000"/>
              </a:lnSpc>
              <a:spcBef>
                <a:spcPct val="0"/>
              </a:spcBef>
              <a:spcAft>
                <a:spcPts val="600"/>
              </a:spcAft>
            </a:pPr>
            <a:endParaRPr lang="en-US" sz="4400" b="1" i="1" dirty="0">
              <a:solidFill>
                <a:schemeClr val="tx2"/>
              </a:solidFill>
              <a:ea typeface="+mj-ea"/>
              <a:cs typeface="+mj-cs"/>
            </a:endParaRPr>
          </a:p>
          <a:p>
            <a:pPr algn="ctr">
              <a:lnSpc>
                <a:spcPct val="90000"/>
              </a:lnSpc>
              <a:spcBef>
                <a:spcPct val="0"/>
              </a:spcBef>
              <a:spcAft>
                <a:spcPts val="600"/>
              </a:spcAft>
            </a:pPr>
            <a:r>
              <a:rPr lang="en-US" sz="4400" b="1" i="0" dirty="0">
                <a:solidFill>
                  <a:schemeClr val="tx2"/>
                </a:solidFill>
                <a:effectLst/>
              </a:rPr>
              <a:t>Al Laurita</a:t>
            </a:r>
          </a:p>
          <a:p>
            <a:pPr algn="ctr">
              <a:lnSpc>
                <a:spcPct val="90000"/>
              </a:lnSpc>
              <a:spcBef>
                <a:spcPct val="0"/>
              </a:spcBef>
              <a:spcAft>
                <a:spcPts val="600"/>
              </a:spcAft>
            </a:pPr>
            <a:r>
              <a:rPr lang="en-US" sz="4400" b="1" i="0" dirty="0">
                <a:solidFill>
                  <a:schemeClr val="tx2"/>
                </a:solidFill>
                <a:effectLst/>
              </a:rPr>
              <a:t> </a:t>
            </a:r>
            <a:r>
              <a:rPr lang="en-US" sz="3600" b="1" i="0" dirty="0">
                <a:solidFill>
                  <a:schemeClr val="tx2"/>
                </a:solidFill>
                <a:effectLst/>
              </a:rPr>
              <a:t>Investigative Support Center Manager</a:t>
            </a:r>
          </a:p>
          <a:p>
            <a:pPr algn="ctr">
              <a:lnSpc>
                <a:spcPct val="90000"/>
              </a:lnSpc>
              <a:spcBef>
                <a:spcPct val="0"/>
              </a:spcBef>
              <a:spcAft>
                <a:spcPts val="600"/>
              </a:spcAft>
            </a:pPr>
            <a:r>
              <a:rPr lang="en-US" sz="3600" b="1" i="0" dirty="0">
                <a:solidFill>
                  <a:schemeClr val="tx2"/>
                </a:solidFill>
                <a:effectLst/>
              </a:rPr>
              <a:t> AZ HIDTA</a:t>
            </a:r>
          </a:p>
          <a:p>
            <a:pPr algn="ctr">
              <a:lnSpc>
                <a:spcPct val="90000"/>
              </a:lnSpc>
              <a:spcBef>
                <a:spcPct val="0"/>
              </a:spcBef>
              <a:spcAft>
                <a:spcPts val="600"/>
              </a:spcAft>
            </a:pPr>
            <a:endParaRPr lang="en-US" sz="2400" b="1" i="1" dirty="0">
              <a:solidFill>
                <a:schemeClr val="tx2"/>
              </a:solidFill>
              <a:latin typeface="Copperplate Gothic Bold" panose="020E0705020206020404" pitchFamily="34" charset="0"/>
              <a:ea typeface="+mj-ea"/>
              <a:cs typeface="+mj-cs"/>
            </a:endParaRPr>
          </a:p>
          <a:p>
            <a:pPr algn="ctr">
              <a:lnSpc>
                <a:spcPct val="90000"/>
              </a:lnSpc>
              <a:spcBef>
                <a:spcPct val="0"/>
              </a:spcBef>
              <a:spcAft>
                <a:spcPts val="600"/>
              </a:spcAft>
            </a:pPr>
            <a:endParaRPr lang="en-US" sz="2400" b="1" i="1" kern="1200" dirty="0">
              <a:solidFill>
                <a:schemeClr val="tx2"/>
              </a:solidFill>
              <a:latin typeface="Copperplate Gothic Bold" panose="020E0705020206020404" pitchFamily="34" charset="0"/>
              <a:ea typeface="+mj-ea"/>
              <a:cs typeface="+mj-cs"/>
            </a:endParaRPr>
          </a:p>
          <a:p>
            <a:pPr algn="ctr">
              <a:lnSpc>
                <a:spcPct val="90000"/>
              </a:lnSpc>
              <a:spcBef>
                <a:spcPct val="0"/>
              </a:spcBef>
              <a:spcAft>
                <a:spcPts val="600"/>
              </a:spcAft>
            </a:pPr>
            <a:endParaRPr lang="en-US" sz="2800" b="1" i="1" kern="1200" dirty="0">
              <a:solidFill>
                <a:schemeClr val="tx2"/>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15772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4201243" y="1104989"/>
            <a:ext cx="23434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a:ln>
                  <a:noFill/>
                </a:ln>
                <a:solidFill>
                  <a:prstClr val="black"/>
                </a:solidFill>
                <a:effectLst/>
                <a:uLnTx/>
                <a:uFillTx/>
                <a:ea typeface="+mn-ea"/>
                <a:cs typeface="+mn-cs"/>
              </a:rPr>
              <a:t>Snapchat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79876" y="-305696"/>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pic>
        <p:nvPicPr>
          <p:cNvPr id="3" name="Picture 2">
            <a:extLst>
              <a:ext uri="{FF2B5EF4-FFF2-40B4-BE49-F238E27FC236}">
                <a16:creationId xmlns="" xmlns:a16="http://schemas.microsoft.com/office/drawing/2014/main" id="{5AC1C31A-6E81-44D3-9E72-C075001A15E2}"/>
              </a:ext>
            </a:extLst>
          </p:cNvPr>
          <p:cNvPicPr>
            <a:picLocks noChangeAspect="1"/>
          </p:cNvPicPr>
          <p:nvPr/>
        </p:nvPicPr>
        <p:blipFill>
          <a:blip r:embed="rId3"/>
          <a:stretch>
            <a:fillRect/>
          </a:stretch>
        </p:blipFill>
        <p:spPr>
          <a:xfrm>
            <a:off x="216463" y="775837"/>
            <a:ext cx="2017951" cy="2822693"/>
          </a:xfrm>
          <a:prstGeom prst="rect">
            <a:avLst/>
          </a:prstGeom>
        </p:spPr>
      </p:pic>
      <p:pic>
        <p:nvPicPr>
          <p:cNvPr id="5" name="Picture 4">
            <a:extLst>
              <a:ext uri="{FF2B5EF4-FFF2-40B4-BE49-F238E27FC236}">
                <a16:creationId xmlns="" xmlns:a16="http://schemas.microsoft.com/office/drawing/2014/main" id="{33E6969F-0E56-41FC-8BEA-8167719DD23E}"/>
              </a:ext>
            </a:extLst>
          </p:cNvPr>
          <p:cNvPicPr>
            <a:picLocks noChangeAspect="1"/>
          </p:cNvPicPr>
          <p:nvPr/>
        </p:nvPicPr>
        <p:blipFill>
          <a:blip r:embed="rId4"/>
          <a:stretch>
            <a:fillRect/>
          </a:stretch>
        </p:blipFill>
        <p:spPr>
          <a:xfrm>
            <a:off x="1611958" y="3363455"/>
            <a:ext cx="1700931" cy="3359187"/>
          </a:xfrm>
          <a:prstGeom prst="rect">
            <a:avLst/>
          </a:prstGeom>
        </p:spPr>
      </p:pic>
      <p:pic>
        <p:nvPicPr>
          <p:cNvPr id="7" name="Picture 6">
            <a:extLst>
              <a:ext uri="{FF2B5EF4-FFF2-40B4-BE49-F238E27FC236}">
                <a16:creationId xmlns="" xmlns:a16="http://schemas.microsoft.com/office/drawing/2014/main" id="{96CD9B1A-ED5F-43B3-A49A-D49C435B6574}"/>
              </a:ext>
            </a:extLst>
          </p:cNvPr>
          <p:cNvPicPr>
            <a:picLocks noChangeAspect="1"/>
          </p:cNvPicPr>
          <p:nvPr/>
        </p:nvPicPr>
        <p:blipFill>
          <a:blip r:embed="rId5"/>
          <a:stretch>
            <a:fillRect/>
          </a:stretch>
        </p:blipFill>
        <p:spPr>
          <a:xfrm>
            <a:off x="3489636" y="1819459"/>
            <a:ext cx="2231329" cy="4840644"/>
          </a:xfrm>
          <a:prstGeom prst="rect">
            <a:avLst/>
          </a:prstGeom>
        </p:spPr>
      </p:pic>
      <p:pic>
        <p:nvPicPr>
          <p:cNvPr id="9" name="Picture 8">
            <a:extLst>
              <a:ext uri="{FF2B5EF4-FFF2-40B4-BE49-F238E27FC236}">
                <a16:creationId xmlns="" xmlns:a16="http://schemas.microsoft.com/office/drawing/2014/main" id="{A5236AF6-0946-4B2B-B231-65718EDD8481}"/>
              </a:ext>
            </a:extLst>
          </p:cNvPr>
          <p:cNvPicPr>
            <a:picLocks noChangeAspect="1"/>
          </p:cNvPicPr>
          <p:nvPr/>
        </p:nvPicPr>
        <p:blipFill>
          <a:blip r:embed="rId6"/>
          <a:stretch>
            <a:fillRect/>
          </a:stretch>
        </p:blipFill>
        <p:spPr>
          <a:xfrm>
            <a:off x="5877992" y="2059678"/>
            <a:ext cx="1731414" cy="3426249"/>
          </a:xfrm>
          <a:prstGeom prst="rect">
            <a:avLst/>
          </a:prstGeom>
        </p:spPr>
      </p:pic>
      <p:pic>
        <p:nvPicPr>
          <p:cNvPr id="10" name="Picture 9">
            <a:extLst>
              <a:ext uri="{FF2B5EF4-FFF2-40B4-BE49-F238E27FC236}">
                <a16:creationId xmlns="" xmlns:a16="http://schemas.microsoft.com/office/drawing/2014/main" id="{03EBE1B3-FE23-4F86-8B54-68ABE3D899A1}"/>
              </a:ext>
            </a:extLst>
          </p:cNvPr>
          <p:cNvPicPr>
            <a:picLocks noChangeAspect="1"/>
          </p:cNvPicPr>
          <p:nvPr/>
        </p:nvPicPr>
        <p:blipFill>
          <a:blip r:embed="rId7"/>
          <a:stretch>
            <a:fillRect/>
          </a:stretch>
        </p:blipFill>
        <p:spPr>
          <a:xfrm>
            <a:off x="7766433" y="2059678"/>
            <a:ext cx="2139881" cy="3816427"/>
          </a:xfrm>
          <a:prstGeom prst="rect">
            <a:avLst/>
          </a:prstGeom>
        </p:spPr>
      </p:pic>
      <p:pic>
        <p:nvPicPr>
          <p:cNvPr id="12" name="Picture 11">
            <a:extLst>
              <a:ext uri="{FF2B5EF4-FFF2-40B4-BE49-F238E27FC236}">
                <a16:creationId xmlns="" xmlns:a16="http://schemas.microsoft.com/office/drawing/2014/main" id="{7D5E290A-8530-403F-937A-32A2EB715EC8}"/>
              </a:ext>
            </a:extLst>
          </p:cNvPr>
          <p:cNvPicPr>
            <a:picLocks noChangeAspect="1"/>
          </p:cNvPicPr>
          <p:nvPr/>
        </p:nvPicPr>
        <p:blipFill>
          <a:blip r:embed="rId8"/>
          <a:stretch>
            <a:fillRect/>
          </a:stretch>
        </p:blipFill>
        <p:spPr>
          <a:xfrm>
            <a:off x="10048941" y="3427400"/>
            <a:ext cx="1579001" cy="3139712"/>
          </a:xfrm>
          <a:prstGeom prst="rect">
            <a:avLst/>
          </a:prstGeom>
        </p:spPr>
      </p:pic>
    </p:spTree>
    <p:extLst>
      <p:ext uri="{BB962C8B-B14F-4D97-AF65-F5344CB8AC3E}">
        <p14:creationId xmlns:p14="http://schemas.microsoft.com/office/powerpoint/2010/main" val="17981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841850" y="1647661"/>
            <a:ext cx="8875891" cy="2339102"/>
          </a:xfrm>
          <a:prstGeom prst="rect">
            <a:avLst/>
          </a:prstGeom>
          <a:noFill/>
        </p:spPr>
        <p:txBody>
          <a:bodyPr wrap="square" rtlCol="0">
            <a:spAutoFit/>
          </a:bodyPr>
          <a:lstStyle/>
          <a:p>
            <a:pPr>
              <a:defRPr/>
            </a:pPr>
            <a:r>
              <a:rPr lang="en-US" sz="3600" b="1" i="0" dirty="0">
                <a:solidFill>
                  <a:srgbClr val="333333"/>
                </a:solidFill>
                <a:effectLst/>
                <a:latin typeface="Roboto Condensed" panose="020B0604020202020204" pitchFamily="2" charset="0"/>
              </a:rPr>
              <a:t>Tetrahydrocannabinol (THC)</a:t>
            </a:r>
          </a:p>
          <a:p>
            <a:pPr>
              <a:defRPr/>
            </a:pPr>
            <a:r>
              <a:rPr lang="en-US" b="0" i="0" dirty="0">
                <a:solidFill>
                  <a:srgbClr val="202124"/>
                </a:solidFill>
                <a:effectLst/>
                <a:latin typeface="Roboto" panose="02000000000000000000" pitchFamily="2" charset="0"/>
              </a:rPr>
              <a:t>THC is </a:t>
            </a:r>
            <a:r>
              <a:rPr lang="en-US" b="1" i="0" dirty="0">
                <a:solidFill>
                  <a:srgbClr val="202124"/>
                </a:solidFill>
                <a:effectLst/>
                <a:latin typeface="Roboto" panose="02000000000000000000" pitchFamily="2" charset="0"/>
              </a:rPr>
              <a:t>the main psychoactive compound in cannabis</a:t>
            </a:r>
            <a:r>
              <a:rPr lang="en-US" b="0" i="0" dirty="0">
                <a:solidFill>
                  <a:srgbClr val="202124"/>
                </a:solidFill>
                <a:effectLst/>
                <a:latin typeface="Roboto" panose="02000000000000000000" pitchFamily="2" charset="0"/>
              </a:rPr>
              <a:t> that produces the high sensation. It can be consumed by smoking cannabis. It's also available in oils, edibles, tinctures, capsules, and more.</a:t>
            </a:r>
            <a:endParaRPr lang="en-US" b="1" i="0" dirty="0">
              <a:solidFill>
                <a:srgbClr val="333333"/>
              </a:solidFill>
              <a:effectLst/>
              <a:latin typeface="Roboto Condensed"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pic>
        <p:nvPicPr>
          <p:cNvPr id="2050" name="Picture 2" descr="THC Detox - Addiction &amp; Recovery | Eleanor Health">
            <a:extLst>
              <a:ext uri="{FF2B5EF4-FFF2-40B4-BE49-F238E27FC236}">
                <a16:creationId xmlns="" xmlns:a16="http://schemas.microsoft.com/office/drawing/2014/main" id="{6E5DE7A6-9324-435C-86C6-7E32C6DB7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35" y="3429000"/>
            <a:ext cx="3850179" cy="21633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 Best THC Edibles of 2021: Tastiest &amp; Most Potent | Discover Magazine">
            <a:extLst>
              <a:ext uri="{FF2B5EF4-FFF2-40B4-BE49-F238E27FC236}">
                <a16:creationId xmlns="" xmlns:a16="http://schemas.microsoft.com/office/drawing/2014/main" id="{CF2D02BD-606F-44E0-A3C3-713900A3B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526" y="3429000"/>
            <a:ext cx="3292512" cy="21633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angers of THC Edibles | California Teen Addiction Treatment">
            <a:extLst>
              <a:ext uri="{FF2B5EF4-FFF2-40B4-BE49-F238E27FC236}">
                <a16:creationId xmlns="" xmlns:a16="http://schemas.microsoft.com/office/drawing/2014/main" id="{519BBBB0-2AAF-4AB0-B54C-45B8EE77A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663" y="3429000"/>
            <a:ext cx="3926702" cy="216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4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5D2CB9-C312-470F-80BE-90A206032D6A}"/>
              </a:ext>
            </a:extLst>
          </p:cNvPr>
          <p:cNvPicPr>
            <a:picLocks noChangeAspect="1"/>
          </p:cNvPicPr>
          <p:nvPr/>
        </p:nvPicPr>
        <p:blipFill>
          <a:blip r:embed="rId2"/>
          <a:stretch>
            <a:fillRect/>
          </a:stretch>
        </p:blipFill>
        <p:spPr>
          <a:xfrm>
            <a:off x="1759843" y="-10622"/>
            <a:ext cx="9211197" cy="6558379"/>
          </a:xfrm>
          <a:prstGeom prst="rect">
            <a:avLst/>
          </a:prstGeom>
        </p:spPr>
      </p:pic>
      <p:sp>
        <p:nvSpPr>
          <p:cNvPr id="8" name="TextBox 7">
            <a:extLst>
              <a:ext uri="{FF2B5EF4-FFF2-40B4-BE49-F238E27FC236}">
                <a16:creationId xmlns="" xmlns:a16="http://schemas.microsoft.com/office/drawing/2014/main" id="{26A7D5C9-D8E9-41C9-9E8D-841A28B35A43}"/>
              </a:ext>
            </a:extLst>
          </p:cNvPr>
          <p:cNvSpPr txBox="1"/>
          <p:nvPr/>
        </p:nvSpPr>
        <p:spPr>
          <a:xfrm>
            <a:off x="1514991" y="310243"/>
            <a:ext cx="9700900" cy="41474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000" b="1" i="1" dirty="0">
                <a:solidFill>
                  <a:schemeClr val="tx2"/>
                </a:solidFill>
                <a:latin typeface="Copperplate Gothic Bold" panose="020E0705020206020404" pitchFamily="34" charset="0"/>
                <a:ea typeface="+mj-ea"/>
                <a:cs typeface="+mj-cs"/>
              </a:rPr>
              <a:t>Questions?</a:t>
            </a:r>
            <a:endParaRPr lang="en-US" sz="8000" b="1" i="1" kern="1200" dirty="0">
              <a:solidFill>
                <a:schemeClr val="tx2"/>
              </a:solidFill>
              <a:latin typeface="Copperplate Gothic Bold" panose="020E0705020206020404" pitchFamily="34" charset="0"/>
              <a:ea typeface="+mj-ea"/>
              <a:cs typeface="+mj-cs"/>
            </a:endParaRPr>
          </a:p>
          <a:p>
            <a:pPr algn="ctr">
              <a:lnSpc>
                <a:spcPct val="90000"/>
              </a:lnSpc>
              <a:spcBef>
                <a:spcPct val="0"/>
              </a:spcBef>
              <a:spcAft>
                <a:spcPts val="600"/>
              </a:spcAft>
            </a:pPr>
            <a:endParaRPr lang="en-US" sz="2400" b="1" i="1" dirty="0">
              <a:solidFill>
                <a:schemeClr val="tx2"/>
              </a:solidFill>
              <a:latin typeface="Copperplate Gothic Bold" panose="020E0705020206020404" pitchFamily="34" charset="0"/>
              <a:ea typeface="+mj-ea"/>
              <a:cs typeface="+mj-cs"/>
            </a:endParaRPr>
          </a:p>
          <a:p>
            <a:pPr algn="ctr">
              <a:lnSpc>
                <a:spcPct val="90000"/>
              </a:lnSpc>
              <a:spcBef>
                <a:spcPct val="0"/>
              </a:spcBef>
              <a:spcAft>
                <a:spcPts val="600"/>
              </a:spcAft>
            </a:pPr>
            <a:endParaRPr lang="en-US" sz="2400" b="1" i="1" kern="1200" dirty="0">
              <a:solidFill>
                <a:schemeClr val="tx2"/>
              </a:solidFill>
              <a:latin typeface="Copperplate Gothic Bold" panose="020E0705020206020404" pitchFamily="34" charset="0"/>
              <a:ea typeface="+mj-ea"/>
              <a:cs typeface="+mj-cs"/>
            </a:endParaRPr>
          </a:p>
          <a:p>
            <a:pPr algn="ctr">
              <a:lnSpc>
                <a:spcPct val="90000"/>
              </a:lnSpc>
              <a:spcBef>
                <a:spcPct val="0"/>
              </a:spcBef>
              <a:spcAft>
                <a:spcPts val="600"/>
              </a:spcAft>
            </a:pPr>
            <a:endParaRPr lang="en-US" sz="2800" b="1" i="1" kern="1200" dirty="0">
              <a:solidFill>
                <a:schemeClr val="tx2"/>
              </a:solidFill>
              <a:latin typeface="Copperplate Gothic Bold" panose="020E0705020206020404" pitchFamily="34" charset="0"/>
              <a:ea typeface="+mj-ea"/>
              <a:cs typeface="+mj-cs"/>
            </a:endParaRPr>
          </a:p>
        </p:txBody>
      </p:sp>
    </p:spTree>
    <p:extLst>
      <p:ext uri="{BB962C8B-B14F-4D97-AF65-F5344CB8AC3E}">
        <p14:creationId xmlns:p14="http://schemas.microsoft.com/office/powerpoint/2010/main" val="64569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C5428D-5735-434D-BE13-C86C03AFF0F3}"/>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67869" y="5435113"/>
            <a:ext cx="1295076" cy="1294882"/>
          </a:xfrm>
          <a:prstGeom prst="ellipse">
            <a:avLst/>
          </a:prstGeom>
          <a:ln>
            <a:noFill/>
          </a:ln>
          <a:effectLst>
            <a:softEdge rad="635000"/>
          </a:effectLst>
        </p:spPr>
      </p:pic>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348392" y="519792"/>
            <a:ext cx="6769278" cy="1553363"/>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400" b="1" i="1" kern="1200" dirty="0">
              <a:solidFill>
                <a:schemeClr val="tx2"/>
              </a:solidFill>
              <a:latin typeface="Copperplate Gothic Bold" panose="020E0705020206020404" pitchFamily="34" charset="0"/>
              <a:ea typeface="+mj-ea"/>
              <a:cs typeface="+mj-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 xmlns:a16="http://schemas.microsoft.com/office/drawing/2014/main" id="{581A4F55-0B17-484E-8743-AD3A9F51A9B8}"/>
              </a:ext>
            </a:extLst>
          </p:cNvPr>
          <p:cNvSpPr txBox="1"/>
          <p:nvPr/>
        </p:nvSpPr>
        <p:spPr>
          <a:xfrm>
            <a:off x="1043956" y="2123709"/>
            <a:ext cx="4863767" cy="523220"/>
          </a:xfrm>
          <a:prstGeom prst="rect">
            <a:avLst/>
          </a:prstGeom>
          <a:noFill/>
        </p:spPr>
        <p:txBody>
          <a:bodyPr wrap="none" rtlCol="0">
            <a:spAutoFit/>
          </a:bodyPr>
          <a:lstStyle/>
          <a:p>
            <a:pPr marL="457200" indent="-457200">
              <a:buFont typeface="Arial" panose="020B0604020202020204" pitchFamily="34" charset="0"/>
              <a:buChar char="•"/>
            </a:pPr>
            <a:r>
              <a:rPr lang="en-US" sz="2800" b="1" dirty="0"/>
              <a:t>2021 - Top Five Drug </a:t>
            </a:r>
            <a:r>
              <a:rPr lang="en-US" sz="2800" b="1" dirty="0" smtClean="0"/>
              <a:t>Threats</a:t>
            </a:r>
            <a:endParaRPr lang="en-US" sz="2800" b="1" dirty="0"/>
          </a:p>
        </p:txBody>
      </p:sp>
      <p:sp>
        <p:nvSpPr>
          <p:cNvPr id="8" name="TextBox 7">
            <a:extLst>
              <a:ext uri="{FF2B5EF4-FFF2-40B4-BE49-F238E27FC236}">
                <a16:creationId xmlns="" xmlns:a16="http://schemas.microsoft.com/office/drawing/2014/main" id="{D143713F-A95F-4FC1-BB6F-3C605F8A4163}"/>
              </a:ext>
            </a:extLst>
          </p:cNvPr>
          <p:cNvSpPr txBox="1"/>
          <p:nvPr/>
        </p:nvSpPr>
        <p:spPr>
          <a:xfrm>
            <a:off x="4027476" y="4311865"/>
            <a:ext cx="3049425" cy="523220"/>
          </a:xfrm>
          <a:prstGeom prst="rect">
            <a:avLst/>
          </a:prstGeom>
          <a:noFill/>
        </p:spPr>
        <p:txBody>
          <a:bodyPr wrap="none" rtlCol="0">
            <a:spAutoFit/>
          </a:bodyPr>
          <a:lstStyle/>
          <a:p>
            <a:pPr marL="457200" indent="-457200">
              <a:buFont typeface="Arial" panose="020B0604020202020204" pitchFamily="34" charset="0"/>
              <a:buChar char="•"/>
            </a:pPr>
            <a:r>
              <a:rPr lang="en-US" sz="2800" b="1" dirty="0"/>
              <a:t>Overdose Death</a:t>
            </a:r>
          </a:p>
        </p:txBody>
      </p:sp>
      <p:sp>
        <p:nvSpPr>
          <p:cNvPr id="12" name="TextBox 11">
            <a:extLst>
              <a:ext uri="{FF2B5EF4-FFF2-40B4-BE49-F238E27FC236}">
                <a16:creationId xmlns="" xmlns:a16="http://schemas.microsoft.com/office/drawing/2014/main" id="{59427B26-DAC9-45BD-A8CD-11E6E2445C66}"/>
              </a:ext>
            </a:extLst>
          </p:cNvPr>
          <p:cNvSpPr txBox="1"/>
          <p:nvPr/>
        </p:nvSpPr>
        <p:spPr>
          <a:xfrm>
            <a:off x="2206400" y="3153018"/>
            <a:ext cx="5427511" cy="523220"/>
          </a:xfrm>
          <a:prstGeom prst="rect">
            <a:avLst/>
          </a:prstGeom>
          <a:noFill/>
        </p:spPr>
        <p:txBody>
          <a:bodyPr wrap="none" rtlCol="0">
            <a:spAutoFit/>
          </a:bodyPr>
          <a:lstStyle/>
          <a:p>
            <a:pPr marL="457200" indent="-457200">
              <a:buFont typeface="Arial" panose="020B0604020202020204" pitchFamily="34" charset="0"/>
              <a:buChar char="•"/>
            </a:pPr>
            <a:r>
              <a:rPr lang="en-US" sz="2800" b="1" dirty="0"/>
              <a:t>Southwest Border Drug Seizures</a:t>
            </a:r>
          </a:p>
        </p:txBody>
      </p:sp>
      <p:pic>
        <p:nvPicPr>
          <p:cNvPr id="9" name="Picture 8">
            <a:extLst>
              <a:ext uri="{FF2B5EF4-FFF2-40B4-BE49-F238E27FC236}">
                <a16:creationId xmlns="" xmlns:a16="http://schemas.microsoft.com/office/drawing/2014/main" id="{B6BC5069-165A-44CF-9FD7-1958D964B05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273035" y="-119609"/>
            <a:ext cx="396660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26208D2F-88F0-4FAF-8E0B-406B2FAFFD6F}"/>
              </a:ext>
            </a:extLst>
          </p:cNvPr>
          <p:cNvSpPr txBox="1"/>
          <p:nvPr/>
        </p:nvSpPr>
        <p:spPr>
          <a:xfrm>
            <a:off x="299357" y="348343"/>
            <a:ext cx="6210300"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Tree>
    <p:extLst>
      <p:ext uri="{BB962C8B-B14F-4D97-AF65-F5344CB8AC3E}">
        <p14:creationId xmlns:p14="http://schemas.microsoft.com/office/powerpoint/2010/main" val="29618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2912255" y="1576509"/>
            <a:ext cx="3676006" cy="4401205"/>
          </a:xfrm>
          <a:prstGeom prst="rect">
            <a:avLst/>
          </a:prstGeom>
          <a:noFill/>
        </p:spPr>
        <p:txBody>
          <a:bodyPr wrap="non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2021 Drug Threat</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1 - </a:t>
            </a:r>
            <a:r>
              <a:rPr lang="en-US" sz="2800" b="1" dirty="0"/>
              <a:t>Fentanyl</a:t>
            </a:r>
            <a:endParaRPr kumimoji="0" lang="en-US" sz="2800" b="1"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800" b="1" dirty="0"/>
              <a:t>2 - Methamphetamine</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3 - </a:t>
            </a:r>
            <a:r>
              <a:rPr lang="en-US" sz="2800" b="1" dirty="0"/>
              <a:t>Cocaine</a:t>
            </a:r>
            <a:endParaRPr kumimoji="0" lang="en-US" sz="2800" b="1"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800" b="1" dirty="0"/>
              <a:t>4 - Heroin</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5 – </a:t>
            </a:r>
            <a:r>
              <a:rPr lang="en-US" sz="2800" b="1" dirty="0"/>
              <a:t>Marijuana / THC</a:t>
            </a:r>
            <a:endParaRPr kumimoji="0" lang="en-US" sz="2800" b="1"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Tree>
    <p:extLst>
      <p:ext uri="{BB962C8B-B14F-4D97-AF65-F5344CB8AC3E}">
        <p14:creationId xmlns:p14="http://schemas.microsoft.com/office/powerpoint/2010/main" val="39699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881408" y="2304219"/>
            <a:ext cx="4899996" cy="4401205"/>
          </a:xfrm>
          <a:prstGeom prst="rect">
            <a:avLst/>
          </a:prstGeom>
          <a:noFill/>
        </p:spPr>
        <p:txBody>
          <a:bodyPr wrap="non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2021 Drug Threat</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1 - </a:t>
            </a:r>
            <a:r>
              <a:rPr lang="en-US" sz="2800" b="1" dirty="0"/>
              <a:t>Fentanyl</a:t>
            </a:r>
            <a:endParaRPr kumimoji="0" lang="en-US" sz="2800" b="1"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800" b="1" dirty="0"/>
              <a:t>2 - Methamphetamine</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3 - </a:t>
            </a:r>
            <a:r>
              <a:rPr lang="en-US" sz="2800" b="1" dirty="0"/>
              <a:t>Cocaine</a:t>
            </a:r>
            <a:endParaRPr kumimoji="0" lang="en-US" sz="2800" b="1"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800" b="1" dirty="0"/>
              <a:t>4 - Heroin</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5 – </a:t>
            </a:r>
            <a:r>
              <a:rPr lang="en-US" sz="2800" b="1" dirty="0"/>
              <a:t>Marijuana (THC Derivatives)</a:t>
            </a:r>
            <a:endParaRPr kumimoji="0" lang="en-US" sz="2800" b="1"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22939" y="579389"/>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pic>
        <p:nvPicPr>
          <p:cNvPr id="3" name="Picture 2">
            <a:extLst>
              <a:ext uri="{FF2B5EF4-FFF2-40B4-BE49-F238E27FC236}">
                <a16:creationId xmlns="" xmlns:a16="http://schemas.microsoft.com/office/drawing/2014/main" id="{B388AD43-BA02-4601-883B-359D6AD00A7E}"/>
              </a:ext>
            </a:extLst>
          </p:cNvPr>
          <p:cNvPicPr>
            <a:picLocks noChangeAspect="1"/>
          </p:cNvPicPr>
          <p:nvPr/>
        </p:nvPicPr>
        <p:blipFill>
          <a:blip r:embed="rId3"/>
          <a:stretch>
            <a:fillRect/>
          </a:stretch>
        </p:blipFill>
        <p:spPr>
          <a:xfrm>
            <a:off x="6299246" y="2295056"/>
            <a:ext cx="5011346" cy="4401693"/>
          </a:xfrm>
          <a:prstGeom prst="rect">
            <a:avLst/>
          </a:prstGeom>
        </p:spPr>
      </p:pic>
    </p:spTree>
    <p:extLst>
      <p:ext uri="{BB962C8B-B14F-4D97-AF65-F5344CB8AC3E}">
        <p14:creationId xmlns:p14="http://schemas.microsoft.com/office/powerpoint/2010/main" val="40494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388471" y="1311368"/>
            <a:ext cx="11679833" cy="5693866"/>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2021 Drug Threat Southwest Border</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800" b="1" u="none" strike="noStrike" kern="1200" cap="none" spc="0" normalizeH="0" baseline="0" noProof="0" dirty="0">
                <a:ln>
                  <a:noFill/>
                </a:ln>
                <a:effectLst/>
                <a:uLnTx/>
                <a:uFillTx/>
                <a:ea typeface="+mn-ea"/>
                <a:cs typeface="+mn-cs"/>
              </a:rPr>
              <a:t>			           Texas     New Mexico     California     </a:t>
            </a:r>
            <a:r>
              <a:rPr kumimoji="0" lang="en-US" sz="2800" b="1" u="none" strike="noStrike" kern="1200" cap="none" spc="0" normalizeH="0" baseline="0" noProof="0" dirty="0">
                <a:ln>
                  <a:noFill/>
                </a:ln>
                <a:solidFill>
                  <a:srgbClr val="FF0000"/>
                </a:solidFill>
                <a:effectLst/>
                <a:uLnTx/>
                <a:uFillTx/>
                <a:ea typeface="+mn-ea"/>
                <a:cs typeface="+mn-cs"/>
              </a:rPr>
              <a:t>Arizona</a:t>
            </a:r>
            <a:r>
              <a:rPr kumimoji="0" lang="en-US" sz="2800" b="1" u="none" strike="noStrike" kern="1200" cap="none" spc="0" normalizeH="0" baseline="0" noProof="0" dirty="0">
                <a:ln>
                  <a:noFill/>
                </a:ln>
                <a:effectLst/>
                <a:uLnTx/>
                <a:uFillTx/>
                <a:ea typeface="+mn-ea"/>
                <a:cs typeface="+mn-cs"/>
              </a:rPr>
              <a:t>     Total</a:t>
            </a: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Fentanyl Pills                             1.3%         1.9%                        17%                   </a:t>
            </a:r>
            <a:r>
              <a:rPr lang="en-US" sz="2400" b="1" u="sng" dirty="0">
                <a:solidFill>
                  <a:srgbClr val="FF0000"/>
                </a:solidFill>
              </a:rPr>
              <a:t>79.5%</a:t>
            </a:r>
            <a:r>
              <a:rPr lang="en-US" sz="2400" b="1" u="sng" dirty="0"/>
              <a:t>           100%</a:t>
            </a: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Fentanyl Powder                      10.9%       3.1%                        53.3%                </a:t>
            </a:r>
            <a:r>
              <a:rPr lang="en-US" sz="2400" b="1" u="sng" dirty="0">
                <a:solidFill>
                  <a:srgbClr val="FF0000"/>
                </a:solidFill>
              </a:rPr>
              <a:t>32.5%</a:t>
            </a:r>
            <a:r>
              <a:rPr lang="en-US" sz="2400" b="1" u="sng" dirty="0"/>
              <a:t>           100%</a:t>
            </a:r>
            <a:r>
              <a:rPr lang="en-US" sz="2400" b="1" dirty="0"/>
              <a:t>                             </a:t>
            </a:r>
            <a:endParaRPr kumimoji="0" lang="en-US" sz="2400" b="1"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Methamphetamine                 25.3%       1.3%                        61%                    </a:t>
            </a:r>
            <a:r>
              <a:rPr lang="en-US" sz="2400" b="1" u="sng" dirty="0">
                <a:solidFill>
                  <a:srgbClr val="FF0000"/>
                </a:solidFill>
              </a:rPr>
              <a:t>12.4%</a:t>
            </a:r>
            <a:r>
              <a:rPr lang="en-US" sz="2400" b="1" u="sng" dirty="0"/>
              <a:t>           100%</a:t>
            </a: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Meth Solution                           60%          .13%                        28%                    </a:t>
            </a:r>
            <a:r>
              <a:rPr lang="en-US" sz="2400" b="1" u="sng" dirty="0">
                <a:solidFill>
                  <a:srgbClr val="FF0000"/>
                </a:solidFill>
              </a:rPr>
              <a:t>11.6%</a:t>
            </a:r>
            <a:r>
              <a:rPr lang="en-US" sz="2400" b="1" u="sng" dirty="0"/>
              <a:t>          100%</a:t>
            </a: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Cocaine                                       40%          1.3%                        52%                    </a:t>
            </a:r>
            <a:r>
              <a:rPr lang="en-US" sz="2400" b="1" u="sng" dirty="0">
                <a:solidFill>
                  <a:srgbClr val="FF0000"/>
                </a:solidFill>
              </a:rPr>
              <a:t>8.6%</a:t>
            </a:r>
            <a:r>
              <a:rPr lang="en-US" sz="2400" b="1" u="sng" dirty="0"/>
              <a:t>            100%</a:t>
            </a:r>
            <a:endParaRPr kumimoji="0" lang="en-US" sz="2400" b="1" u="sng"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Heroin                                         35%          1.9%                        44.5%                 </a:t>
            </a:r>
            <a:r>
              <a:rPr lang="en-US" sz="2400" b="1" u="sng" dirty="0">
                <a:solidFill>
                  <a:srgbClr val="FF0000"/>
                </a:solidFill>
              </a:rPr>
              <a:t>18.6%</a:t>
            </a:r>
            <a:r>
              <a:rPr lang="en-US" sz="2400" b="1" u="sng" dirty="0"/>
              <a:t>         100%</a:t>
            </a:r>
          </a:p>
          <a:p>
            <a:pPr marL="0" marR="0" lvl="0" indent="0" defTabSz="914400" rtl="0" eaLnBrk="1" fontAlgn="auto" latinLnBrk="0" hangingPunct="1">
              <a:lnSpc>
                <a:spcPct val="150000"/>
              </a:lnSpc>
              <a:spcBef>
                <a:spcPts val="0"/>
              </a:spcBef>
              <a:spcAft>
                <a:spcPts val="0"/>
              </a:spcAft>
              <a:buClrTx/>
              <a:buSzTx/>
              <a:buFontTx/>
              <a:buNone/>
              <a:tabLst/>
              <a:defRPr/>
            </a:pPr>
            <a:r>
              <a:rPr lang="en-US" sz="2400" b="1" u="sng" dirty="0"/>
              <a:t>Marijuana / THC                       20.2%      3.3%                         71.3%                </a:t>
            </a:r>
            <a:r>
              <a:rPr lang="en-US" sz="2400" b="1" u="sng" dirty="0">
                <a:solidFill>
                  <a:srgbClr val="FF0000"/>
                </a:solidFill>
              </a:rPr>
              <a:t>5.2%</a:t>
            </a:r>
            <a:r>
              <a:rPr lang="en-US" sz="2400" b="1" u="sng" dirty="0"/>
              <a:t>            100%</a:t>
            </a:r>
            <a:endParaRPr kumimoji="0" lang="en-US" sz="2400" b="1" u="sng"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Tree>
    <p:extLst>
      <p:ext uri="{BB962C8B-B14F-4D97-AF65-F5344CB8AC3E}">
        <p14:creationId xmlns:p14="http://schemas.microsoft.com/office/powerpoint/2010/main" val="180820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13E50BE-DBC8-4A42-A3BF-FF71F5AC95E5}"/>
              </a:ext>
            </a:extLst>
          </p:cNvPr>
          <p:cNvSpPr txBox="1"/>
          <p:nvPr/>
        </p:nvSpPr>
        <p:spPr>
          <a:xfrm>
            <a:off x="-390573" y="1034886"/>
            <a:ext cx="6738849" cy="1050471"/>
          </a:xfrm>
          <a:prstGeom prst="rect">
            <a:avLst/>
          </a:prstGeom>
        </p:spPr>
        <p:txBody>
          <a:bodyPr vert="horz" lIns="91440" tIns="45720" rIns="91440" bIns="45720" rtlCol="0" anchor="b">
            <a:noAutofit/>
          </a:bodyPr>
          <a:lstStyle/>
          <a:p>
            <a:pPr algn="ctr">
              <a:lnSpc>
                <a:spcPct val="90000"/>
              </a:lnSpc>
              <a:spcBef>
                <a:spcPct val="0"/>
              </a:spcBef>
              <a:spcAft>
                <a:spcPts val="600"/>
              </a:spcAft>
              <a:defRPr/>
            </a:pPr>
            <a:r>
              <a:rPr lang="en-US" sz="3200" b="1" i="0" dirty="0">
                <a:solidFill>
                  <a:schemeClr val="tx2"/>
                </a:solidFill>
                <a:effectLst/>
              </a:rPr>
              <a:t>ASAP Council</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pic>
        <p:nvPicPr>
          <p:cNvPr id="4" name="Picture 3">
            <a:extLst>
              <a:ext uri="{FF2B5EF4-FFF2-40B4-BE49-F238E27FC236}">
                <a16:creationId xmlns="" xmlns:a16="http://schemas.microsoft.com/office/drawing/2014/main" id="{E92B83B3-1373-4787-A9D8-053D27647154}"/>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174516" y="-85670"/>
            <a:ext cx="4017484" cy="2450928"/>
          </a:xfrm>
          <a:prstGeom prst="ellipse">
            <a:avLst/>
          </a:prstGeom>
          <a:ln>
            <a:noFill/>
          </a:ln>
          <a:effectLst>
            <a:softEdge rad="635000"/>
          </a:effectLst>
        </p:spPr>
      </p:pic>
      <p:sp>
        <p:nvSpPr>
          <p:cNvPr id="15" name="Rectangle 1">
            <a:extLst>
              <a:ext uri="{FF2B5EF4-FFF2-40B4-BE49-F238E27FC236}">
                <a16:creationId xmlns="" xmlns:a16="http://schemas.microsoft.com/office/drawing/2014/main" id="{21F3AAF7-7169-4F22-902C-233015EDC2C0}"/>
              </a:ext>
            </a:extLst>
          </p:cNvPr>
          <p:cNvSpPr>
            <a:spLocks noChangeArrowheads="1"/>
          </p:cNvSpPr>
          <p:nvPr/>
        </p:nvSpPr>
        <p:spPr bwMode="auto">
          <a:xfrm>
            <a:off x="352611" y="2333268"/>
            <a:ext cx="9783483" cy="10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Drug Overdose Deaths in the U.S. Top 100,000 Annually</a:t>
            </a:r>
            <a:endParaRPr kumimoji="0" lang="en-US" altLang="en-US" sz="3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Immediate Release: November 17, 2021</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3">
            <a:extLst>
              <a:ext uri="{FF2B5EF4-FFF2-40B4-BE49-F238E27FC236}">
                <a16:creationId xmlns="" xmlns:a16="http://schemas.microsoft.com/office/drawing/2014/main" id="{526C0F2B-D9C0-4728-A0FE-3B410C5FEA1F}"/>
              </a:ext>
            </a:extLst>
          </p:cNvPr>
          <p:cNvSpPr>
            <a:spLocks noChangeArrowheads="1"/>
          </p:cNvSpPr>
          <p:nvPr/>
        </p:nvSpPr>
        <p:spPr bwMode="auto">
          <a:xfrm>
            <a:off x="352611" y="30768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Contact:</a:t>
            </a: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 </a:t>
            </a:r>
            <a:r>
              <a:rPr kumimoji="0" lang="en-US" altLang="en-US" sz="1000"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CDC, National Center for Health Statistics, Office of Communication (301) 458-4800</a:t>
            </a:r>
            <a:br>
              <a:rPr kumimoji="0" lang="en-US" altLang="en-US" sz="1000"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br>
            <a:r>
              <a:rPr kumimoji="0" lang="en-US" altLang="en-US" sz="1000" b="1"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E-mail:</a:t>
            </a: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 </a:t>
            </a:r>
            <a:r>
              <a:rPr kumimoji="0" lang="en-US" altLang="en-US" sz="1000" b="0" i="0" u="none" strike="noStrike" cap="none" normalizeH="0" baseline="0" dirty="0">
                <a:ln>
                  <a:noFill/>
                </a:ln>
                <a:solidFill>
                  <a:srgbClr val="075290"/>
                </a:solidFill>
                <a:effectLst/>
                <a:latin typeface="Segoe UI" panose="020B0502040204020203" pitchFamily="34" charset="0"/>
                <a:ea typeface="Times New Roman" panose="02020603050405020304" pitchFamily="18" charset="0"/>
                <a:cs typeface="Segoe UI" panose="020B0502040204020203" pitchFamily="34" charset="0"/>
                <a:hlinkClick r:id="rId3"/>
              </a:rPr>
              <a:t>paoquery@cdc.gov</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5">
            <a:extLst>
              <a:ext uri="{FF2B5EF4-FFF2-40B4-BE49-F238E27FC236}">
                <a16:creationId xmlns="" xmlns:a16="http://schemas.microsoft.com/office/drawing/2014/main" id="{84B793BB-F2D7-42F7-BFF5-6862FBA51DB9}"/>
              </a:ext>
            </a:extLst>
          </p:cNvPr>
          <p:cNvSpPr>
            <a:spLocks noChangeArrowheads="1"/>
          </p:cNvSpPr>
          <p:nvPr/>
        </p:nvSpPr>
        <p:spPr bwMode="auto">
          <a:xfrm>
            <a:off x="251013" y="3359158"/>
            <a:ext cx="903642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Provisional data from CDC</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s National Center for Health Statistics indicate that there were an </a:t>
            </a:r>
            <a:r>
              <a:rPr kumimoji="0" lang="en-US" altLang="en-US" b="0" i="0" u="none" strike="noStrike" cap="none" normalizeH="0" baseline="0" dirty="0">
                <a:ln>
                  <a:noFill/>
                </a:ln>
                <a:solidFill>
                  <a:srgbClr val="000000"/>
                </a:solidFill>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estimated 100,306 drug overdose deaths </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in the United States during 12-month period ending in April 2021, </a:t>
            </a:r>
            <a:r>
              <a:rPr kumimoji="0" lang="en-US" altLang="en-US" b="0" i="0" u="none" strike="noStrike" cap="none" normalizeH="0" baseline="0" dirty="0">
                <a:ln>
                  <a:noFill/>
                </a:ln>
                <a:solidFill>
                  <a:srgbClr val="000000"/>
                </a:solidFill>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an increase of 28.5% </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from the 78,056 deaths during the same period the year before.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 new data documents that estimated </a:t>
            </a:r>
            <a:r>
              <a:rPr kumimoji="0" lang="en-US" altLang="en-US" b="0" i="0" u="none" strike="noStrike" cap="none" normalizeH="0" baseline="0" dirty="0">
                <a:ln>
                  <a:noFill/>
                </a:ln>
                <a:solidFill>
                  <a:srgbClr val="000000"/>
                </a:solidFill>
                <a:effectLst/>
                <a:highlight>
                  <a:srgbClr val="FFFF00"/>
                </a:highlight>
                <a:latin typeface="Segoe UI" panose="020B0502040204020203" pitchFamily="34" charset="0"/>
                <a:ea typeface="Times New Roman" panose="02020603050405020304" pitchFamily="18" charset="0"/>
                <a:cs typeface="Segoe UI" panose="020B0502040204020203" pitchFamily="34" charset="0"/>
              </a:rPr>
              <a:t>overdose deaths from opioids increased to 75,673</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in the 12-month period ending in April 2021, up from 56,064 the year before. Overdose deaths from </a:t>
            </a:r>
            <a:r>
              <a:rPr kumimoji="0" lang="en-US" altLang="en-US" b="0" i="0" u="none" strike="noStrike" cap="none" normalizeH="0" baseline="0" dirty="0">
                <a:ln>
                  <a:noFill/>
                </a:ln>
                <a:solidFill>
                  <a:srgbClr val="000000"/>
                </a:solidFill>
                <a:effectLst/>
                <a:highlight>
                  <a:srgbClr val="00FF00"/>
                </a:highlight>
                <a:latin typeface="Segoe UI" panose="020B0502040204020203" pitchFamily="34" charset="0"/>
                <a:ea typeface="Times New Roman" panose="02020603050405020304" pitchFamily="18" charset="0"/>
                <a:cs typeface="Segoe UI" panose="020B0502040204020203" pitchFamily="34" charset="0"/>
              </a:rPr>
              <a:t>synthetic opioids (primarily fentanyl) and psychostimulants such as methamphetamine also increased</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in the 12-month period ending in April 2021. </a:t>
            </a:r>
            <a:r>
              <a:rPr kumimoji="0" lang="en-US" altLang="en-US" b="0" i="0" u="none" strike="noStrike" cap="none" normalizeH="0" baseline="0" dirty="0">
                <a:ln>
                  <a:noFill/>
                </a:ln>
                <a:solidFill>
                  <a:srgbClr val="000000"/>
                </a:solidFill>
                <a:effectLst/>
                <a:highlight>
                  <a:srgbClr val="00FFFF"/>
                </a:highlight>
                <a:latin typeface="Segoe UI" panose="020B0502040204020203" pitchFamily="34" charset="0"/>
                <a:ea typeface="Times New Roman" panose="02020603050405020304" pitchFamily="18" charset="0"/>
                <a:cs typeface="Segoe UI" panose="020B0502040204020203" pitchFamily="34" charset="0"/>
              </a:rPr>
              <a:t>Cocaine deaths also increased</a:t>
            </a:r>
            <a:r>
              <a:rPr kumimoji="0" lang="en-US" altLang="en-US" b="0" i="0" u="none" strike="noStrike" cap="none" normalizeH="0" baseline="0" dirty="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as did deaths from </a:t>
            </a:r>
            <a:r>
              <a:rPr kumimoji="0" lang="en-US" altLang="en-US" b="0" i="0" u="none" strike="noStrike" cap="none" normalizeH="0" baseline="0" dirty="0">
                <a:ln>
                  <a:noFill/>
                </a:ln>
                <a:solidFill>
                  <a:srgbClr val="000000"/>
                </a:solidFill>
                <a:effectLst/>
                <a:highlight>
                  <a:srgbClr val="FF00FF"/>
                </a:highlight>
                <a:latin typeface="Segoe UI" panose="020B0502040204020203" pitchFamily="34" charset="0"/>
                <a:ea typeface="Times New Roman" panose="02020603050405020304" pitchFamily="18" charset="0"/>
                <a:cs typeface="Segoe UI" panose="020B0502040204020203" pitchFamily="34" charset="0"/>
              </a:rPr>
              <a:t>natural and semi-synthetic opioids (such as prescription pain medication).</a:t>
            </a:r>
            <a:endParaRPr kumimoji="0" lang="en-US" altLang="en-US" b="0" i="0" u="none" strike="noStrike" cap="none" normalizeH="0" baseline="0" dirty="0">
              <a:ln>
                <a:noFill/>
              </a:ln>
              <a:solidFill>
                <a:schemeClr val="tx1"/>
              </a:solidFill>
              <a:effectLst/>
              <a:highlight>
                <a:srgbClr val="FF00FF"/>
              </a:highlight>
              <a:latin typeface="Arial" panose="020B0604020202020204" pitchFamily="34" charset="0"/>
            </a:endParaRPr>
          </a:p>
        </p:txBody>
      </p:sp>
    </p:spTree>
    <p:extLst>
      <p:ext uri="{BB962C8B-B14F-4D97-AF65-F5344CB8AC3E}">
        <p14:creationId xmlns:p14="http://schemas.microsoft.com/office/powerpoint/2010/main" val="287473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694888" y="1572308"/>
            <a:ext cx="8718054" cy="4487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prstClr val="black"/>
                </a:solidFill>
                <a:effectLst/>
                <a:uLnTx/>
                <a:uFillTx/>
                <a:ea typeface="+mn-ea"/>
                <a:cs typeface="+mn-cs"/>
              </a:rPr>
              <a:t>American Medical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Issue brief: Nation’s drug-related overdose and death epidemic continues to worsen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*Updated February 15, 2022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nation’s drug overdose epidemic continues to change and become worse. One prevailing theme is the fact that the epidemic now is driven by illicit fentanyl, fentanyl analogs, methamphetamine, and cocaine, often in combination or in adulterated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Tree>
    <p:extLst>
      <p:ext uri="{BB962C8B-B14F-4D97-AF65-F5344CB8AC3E}">
        <p14:creationId xmlns:p14="http://schemas.microsoft.com/office/powerpoint/2010/main" val="373810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902015" y="1576509"/>
            <a:ext cx="5674439" cy="3108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ea typeface="+mn-ea"/>
                <a:cs typeface="+mn-cs"/>
              </a:rPr>
              <a:t>AZHIDTA Overdose Response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Shelly Mowrey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ea typeface="+mn-ea"/>
                <a:cs typeface="+mn-cs"/>
              </a:rPr>
              <a:t>Randy Moffitt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ea typeface="+mn-ea"/>
                <a:cs typeface="+mn-cs"/>
              </a:rPr>
              <a:t>Alexa O’Brien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Sydney Fox</a:t>
            </a:r>
            <a:endParaRPr kumimoji="0" lang="en-US" sz="2800" b="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dirty="0">
              <a:ln>
                <a:noFill/>
              </a:ln>
              <a:solidFill>
                <a:prstClr val="black"/>
              </a:solidFill>
              <a:effectLst/>
              <a:uLnTx/>
              <a:uFillTx/>
              <a:ea typeface="+mn-ea"/>
              <a:cs typeface="+mn-cs"/>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Tree>
    <p:extLst>
      <p:ext uri="{BB962C8B-B14F-4D97-AF65-F5344CB8AC3E}">
        <p14:creationId xmlns:p14="http://schemas.microsoft.com/office/powerpoint/2010/main" val="387866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 xmlns:a16="http://schemas.microsoft.com/office/drawing/2014/main"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6" name="Freeform: Shape 15">
              <a:extLst>
                <a:ext uri="{FF2B5EF4-FFF2-40B4-BE49-F238E27FC236}">
                  <a16:creationId xmlns="" xmlns:a16="http://schemas.microsoft.com/office/drawing/2014/main" id="{D197D003-D6F2-4203-A495-66907856AF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5D0A62B1-BB9A-43BD-81CD-1400F6A22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CFDD9AD5-71EC-4840-9DB9-0EB0E1755F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0E37CA3E-8144-4168-9129-6446C79AED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D13E50BE-DBC8-4A42-A3BF-FF71F5AC95E5}"/>
              </a:ext>
            </a:extLst>
          </p:cNvPr>
          <p:cNvSpPr txBox="1"/>
          <p:nvPr/>
        </p:nvSpPr>
        <p:spPr>
          <a:xfrm>
            <a:off x="216768" y="775837"/>
            <a:ext cx="6526931" cy="115093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1" u="none" strike="noStrike" kern="1200" cap="none" spc="0" normalizeH="0" baseline="0" noProof="0" dirty="0">
              <a:ln>
                <a:noFill/>
              </a:ln>
              <a:solidFill>
                <a:srgbClr val="44546A"/>
              </a:solidFill>
              <a:effectLst/>
              <a:uLnTx/>
              <a:uFillTx/>
              <a:latin typeface="Copperplate Gothic Bold" panose="020E0705020206020404" pitchFamily="34" charset="0"/>
              <a:ea typeface="+mn-ea"/>
              <a:cs typeface="+mn-cs"/>
            </a:endParaRPr>
          </a:p>
        </p:txBody>
      </p:sp>
      <p:grpSp>
        <p:nvGrpSpPr>
          <p:cNvPr id="21" name="Group 20">
            <a:extLst>
              <a:ext uri="{FF2B5EF4-FFF2-40B4-BE49-F238E27FC236}">
                <a16:creationId xmlns="" xmlns:a16="http://schemas.microsoft.com/office/drawing/2014/main"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22" name="Freeform: Shape 21">
              <a:extLst>
                <a:ext uri="{FF2B5EF4-FFF2-40B4-BE49-F238E27FC236}">
                  <a16:creationId xmlns="" xmlns:a16="http://schemas.microsoft.com/office/drawing/2014/main" id="{487C2CB5-E3D4-4345-A7B4-6F0039A6A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ACB1D1D5-E255-4B0E-A7F5-DB2BE5A8D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195D61F8-0B49-44AD-956A-8EE58ECE6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EC645CD3-4985-451E-8683-6C671E1781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D143713F-A95F-4FC1-BB6F-3C605F8A4163}"/>
              </a:ext>
            </a:extLst>
          </p:cNvPr>
          <p:cNvSpPr txBox="1"/>
          <p:nvPr/>
        </p:nvSpPr>
        <p:spPr>
          <a:xfrm>
            <a:off x="830297" y="1161090"/>
            <a:ext cx="5674439"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ea typeface="+mn-ea"/>
                <a:cs typeface="+mn-cs"/>
              </a:rPr>
              <a:t>AZHIDTA Overdose Response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p:txBody>
      </p:sp>
      <p:pic>
        <p:nvPicPr>
          <p:cNvPr id="2" name="Picture 1">
            <a:extLst>
              <a:ext uri="{FF2B5EF4-FFF2-40B4-BE49-F238E27FC236}">
                <a16:creationId xmlns="" xmlns:a16="http://schemas.microsoft.com/office/drawing/2014/main" id="{40C99A53-6656-4C20-9693-D9C918EF4DB3}"/>
              </a:ext>
            </a:extLst>
          </p:cNvPr>
          <p:cNvPicPr/>
          <p:nvPr/>
        </p:nvPicPr>
        <p:blipFill>
          <a:blip r:embed="rId2">
            <a:alphaModFix/>
            <a:extLst>
              <a:ext uri="{28A0092B-C50C-407E-A947-70E740481C1C}">
                <a14:useLocalDpi xmlns:a14="http://schemas.microsoft.com/office/drawing/2010/main" val="0"/>
              </a:ext>
            </a:extLst>
          </a:blip>
          <a:stretch>
            <a:fillRect/>
          </a:stretch>
        </p:blipFill>
        <p:spPr>
          <a:xfrm>
            <a:off x="8355970" y="-144331"/>
            <a:ext cx="3948988" cy="2450928"/>
          </a:xfrm>
          <a:prstGeom prst="ellipse">
            <a:avLst/>
          </a:prstGeom>
          <a:ln>
            <a:noFill/>
          </a:ln>
          <a:effectLst>
            <a:softEdge rad="635000"/>
          </a:effectLst>
        </p:spPr>
      </p:pic>
      <p:sp>
        <p:nvSpPr>
          <p:cNvPr id="26" name="TextBox 25">
            <a:extLst>
              <a:ext uri="{FF2B5EF4-FFF2-40B4-BE49-F238E27FC236}">
                <a16:creationId xmlns="" xmlns:a16="http://schemas.microsoft.com/office/drawing/2014/main" id="{CCA15A89-43A4-4E73-A8C5-78A2E86E94E2}"/>
              </a:ext>
            </a:extLst>
          </p:cNvPr>
          <p:cNvSpPr txBox="1"/>
          <p:nvPr/>
        </p:nvSpPr>
        <p:spPr>
          <a:xfrm>
            <a:off x="216768" y="277586"/>
            <a:ext cx="6352761" cy="535531"/>
          </a:xfrm>
          <a:prstGeom prst="rect">
            <a:avLst/>
          </a:prstGeom>
          <a:noFill/>
        </p:spPr>
        <p:txBody>
          <a:bodyPr wrap="square">
            <a:spAutoFit/>
          </a:bodyPr>
          <a:lstStyle/>
          <a:p>
            <a:pPr algn="ctr">
              <a:lnSpc>
                <a:spcPct val="90000"/>
              </a:lnSpc>
              <a:spcBef>
                <a:spcPct val="0"/>
              </a:spcBef>
              <a:spcAft>
                <a:spcPts val="600"/>
              </a:spcAft>
            </a:pPr>
            <a:r>
              <a:rPr lang="en-US" sz="3200" b="1" i="0" dirty="0">
                <a:solidFill>
                  <a:schemeClr val="tx2"/>
                </a:solidFill>
                <a:effectLst/>
              </a:rPr>
              <a:t>ASAP Council</a:t>
            </a:r>
          </a:p>
        </p:txBody>
      </p:sp>
      <p:sp>
        <p:nvSpPr>
          <p:cNvPr id="20" name="TextBox 19">
            <a:extLst>
              <a:ext uri="{FF2B5EF4-FFF2-40B4-BE49-F238E27FC236}">
                <a16:creationId xmlns="" xmlns:a16="http://schemas.microsoft.com/office/drawing/2014/main" id="{918FE10D-1535-4CCE-80A1-F2FE484F1CBC}"/>
              </a:ext>
            </a:extLst>
          </p:cNvPr>
          <p:cNvSpPr txBox="1"/>
          <p:nvPr/>
        </p:nvSpPr>
        <p:spPr>
          <a:xfrm>
            <a:off x="902015" y="4778100"/>
            <a:ext cx="6152776" cy="646331"/>
          </a:xfrm>
          <a:prstGeom prst="rect">
            <a:avLst/>
          </a:prstGeom>
          <a:noFill/>
        </p:spPr>
        <p:txBody>
          <a:bodyPr wrap="square">
            <a:spAutoFit/>
          </a:bodyPr>
          <a:lstStyle/>
          <a:p>
            <a:r>
              <a:rPr lang="en-US" dirty="0"/>
              <a:t>https://www.cnn.com/2022/02/18/health/fentanyl-fatal-overdoses-middle-schoolers/index.html</a:t>
            </a:r>
          </a:p>
        </p:txBody>
      </p:sp>
      <p:sp>
        <p:nvSpPr>
          <p:cNvPr id="4" name="TextBox 3">
            <a:extLst>
              <a:ext uri="{FF2B5EF4-FFF2-40B4-BE49-F238E27FC236}">
                <a16:creationId xmlns="" xmlns:a16="http://schemas.microsoft.com/office/drawing/2014/main" id="{2B132C85-AE56-43AD-9CA4-9AD5C5E9F888}"/>
              </a:ext>
            </a:extLst>
          </p:cNvPr>
          <p:cNvSpPr txBox="1"/>
          <p:nvPr/>
        </p:nvSpPr>
        <p:spPr>
          <a:xfrm>
            <a:off x="783081" y="2446408"/>
            <a:ext cx="7936590" cy="1077218"/>
          </a:xfrm>
          <a:prstGeom prst="rect">
            <a:avLst/>
          </a:prstGeom>
          <a:noFill/>
        </p:spPr>
        <p:txBody>
          <a:bodyPr wrap="square" rtlCol="0">
            <a:spAutoFit/>
          </a:bodyPr>
          <a:lstStyle/>
          <a:p>
            <a:pPr algn="l"/>
            <a:r>
              <a:rPr lang="en-US" sz="4000" b="1" i="0" dirty="0">
                <a:solidFill>
                  <a:srgbClr val="FF0000"/>
                </a:solidFill>
                <a:effectLst/>
                <a:latin typeface="var(--theme-headline__font-family)"/>
              </a:rPr>
              <a:t>CNN</a:t>
            </a:r>
          </a:p>
          <a:p>
            <a:pPr algn="l"/>
            <a:r>
              <a:rPr lang="en-US" sz="2400" b="1" i="0" dirty="0">
                <a:effectLst/>
                <a:latin typeface="var(--theme-headline__font-family)"/>
              </a:rPr>
              <a:t>Middle-school children fall prey to fatal fentanyl overdoses</a:t>
            </a:r>
          </a:p>
        </p:txBody>
      </p:sp>
      <p:sp>
        <p:nvSpPr>
          <p:cNvPr id="27" name="TextBox 26">
            <a:extLst>
              <a:ext uri="{FF2B5EF4-FFF2-40B4-BE49-F238E27FC236}">
                <a16:creationId xmlns="" xmlns:a16="http://schemas.microsoft.com/office/drawing/2014/main" id="{7A66E87C-C310-441C-8611-417F65DDC65C}"/>
              </a:ext>
            </a:extLst>
          </p:cNvPr>
          <p:cNvSpPr txBox="1"/>
          <p:nvPr/>
        </p:nvSpPr>
        <p:spPr>
          <a:xfrm>
            <a:off x="783081" y="3673931"/>
            <a:ext cx="6152776" cy="369332"/>
          </a:xfrm>
          <a:prstGeom prst="rect">
            <a:avLst/>
          </a:prstGeom>
          <a:noFill/>
        </p:spPr>
        <p:txBody>
          <a:bodyPr wrap="square">
            <a:spAutoFit/>
          </a:bodyPr>
          <a:lstStyle/>
          <a:p>
            <a:r>
              <a:rPr lang="en-US" dirty="0">
                <a:hlinkClick r:id="rId3"/>
              </a:rPr>
              <a:t>Fentanyl: Middle-school kids fall prey to fatal overdoses | CNN</a:t>
            </a:r>
            <a:endParaRPr lang="en-US" dirty="0"/>
          </a:p>
        </p:txBody>
      </p:sp>
    </p:spTree>
    <p:extLst>
      <p:ext uri="{BB962C8B-B14F-4D97-AF65-F5344CB8AC3E}">
        <p14:creationId xmlns:p14="http://schemas.microsoft.com/office/powerpoint/2010/main" val="1677395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6828</TotalTime>
  <Words>346</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Copperplate Gothic Bold</vt:lpstr>
      <vt:lpstr>Roboto</vt:lpstr>
      <vt:lpstr>Roboto Condensed</vt:lpstr>
      <vt:lpstr>Segoe UI</vt:lpstr>
      <vt:lpstr>Times New Roman</vt:lpstr>
      <vt:lpstr>var(--theme-headline__font-family)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Jensen</dc:creator>
  <cp:lastModifiedBy>Alfreda Moore</cp:lastModifiedBy>
  <cp:revision>59</cp:revision>
  <cp:lastPrinted>2022-02-22T19:00:23Z</cp:lastPrinted>
  <dcterms:created xsi:type="dcterms:W3CDTF">2020-10-02T00:35:31Z</dcterms:created>
  <dcterms:modified xsi:type="dcterms:W3CDTF">2022-05-04T18:37:56Z</dcterms:modified>
</cp:coreProperties>
</file>